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mov" ContentType="video/unknown"/>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28"/>
  </p:notesMasterIdLst>
  <p:sldIdLst>
    <p:sldId id="256" r:id="rId2"/>
    <p:sldId id="282" r:id="rId3"/>
    <p:sldId id="257" r:id="rId4"/>
    <p:sldId id="258" r:id="rId5"/>
    <p:sldId id="259" r:id="rId6"/>
    <p:sldId id="263" r:id="rId7"/>
    <p:sldId id="260" r:id="rId8"/>
    <p:sldId id="264" r:id="rId9"/>
    <p:sldId id="267" r:id="rId10"/>
    <p:sldId id="268" r:id="rId11"/>
    <p:sldId id="269" r:id="rId12"/>
    <p:sldId id="266" r:id="rId13"/>
    <p:sldId id="270" r:id="rId14"/>
    <p:sldId id="271" r:id="rId15"/>
    <p:sldId id="272" r:id="rId16"/>
    <p:sldId id="273" r:id="rId17"/>
    <p:sldId id="283" r:id="rId18"/>
    <p:sldId id="286" r:id="rId19"/>
    <p:sldId id="277" r:id="rId20"/>
    <p:sldId id="276" r:id="rId21"/>
    <p:sldId id="261" r:id="rId22"/>
    <p:sldId id="278" r:id="rId23"/>
    <p:sldId id="284" r:id="rId24"/>
    <p:sldId id="285" r:id="rId25"/>
    <p:sldId id="280" r:id="rId26"/>
    <p:sldId id="281"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C599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87" d="100"/>
          <a:sy n="87" d="100"/>
        </p:scale>
        <p:origin x="-1720"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F23D85-0E5F-3F44-98AA-0A859E4F815E}" type="datetimeFigureOut">
              <a:rPr lang="en-US" smtClean="0"/>
              <a:t>2/10/13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C1DF245-F6F5-C24D-B480-2C57283902C5}" type="slidenum">
              <a:rPr lang="en-US" smtClean="0"/>
              <a:t>‹#›</a:t>
            </a:fld>
            <a:endParaRPr lang="en-US"/>
          </a:p>
        </p:txBody>
      </p:sp>
    </p:spTree>
    <p:extLst>
      <p:ext uri="{BB962C8B-B14F-4D97-AF65-F5344CB8AC3E}">
        <p14:creationId xmlns:p14="http://schemas.microsoft.com/office/powerpoint/2010/main" val="217014067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A2F0292D-1797-49A5-8D2D-8D50C72EF3CC}" type="datetimeFigureOut">
              <a:rPr lang="en-US" smtClean="0"/>
              <a:t>2/10/13</a:t>
            </a:fld>
            <a:endParaRPr lang="en-US"/>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en-US"/>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D6CC888B-D9F9-4E54-B722-F151A9F45E95}"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A2F0292D-1797-49A5-8D2D-8D50C72EF3CC}" type="datetimeFigureOut">
              <a:rPr lang="en-US" smtClean="0"/>
              <a:t>2/10/13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tabLst/>
              <a:defRPr sz="1800"/>
            </a:lvl6pPr>
            <a:lvl7pPr marL="2290763" indent="-344488">
              <a:tabLst/>
              <a:defRPr sz="1800"/>
            </a:lvl7pPr>
            <a:lvl8pPr marL="2290763" indent="-344488">
              <a:tabLst/>
              <a:defRPr sz="1800"/>
            </a:lvl8pPr>
            <a:lvl9pPr marL="2290763" indent="-344488">
              <a:tabLst/>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A2F0292D-1797-49A5-8D2D-8D50C72EF3CC}" type="datetimeFigureOut">
              <a:rPr lang="en-US" smtClean="0"/>
              <a:t>2/10/13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A2F0292D-1797-49A5-8D2D-8D50C72EF3CC}" type="datetimeFigureOut">
              <a:rPr lang="en-US" smtClean="0"/>
              <a:t>2/10/13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F0292D-1797-49A5-8D2D-8D50C72EF3CC}" type="datetimeFigureOut">
              <a:rPr lang="en-US" smtClean="0"/>
              <a:t>2/10/13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US"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marL="2290763" indent="-344488">
              <a:defRPr sz="2000"/>
            </a:lvl7pPr>
            <a:lvl8pPr marL="2290763" indent="-344488">
              <a:defRPr sz="2000"/>
            </a:lvl8pPr>
            <a:lvl9pPr marL="2290763" indent="-344488">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914398" y="2866030"/>
            <a:ext cx="3563938"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F0292D-1797-49A5-8D2D-8D50C72EF3CC}" type="datetimeFigureOut">
              <a:rPr lang="en-US" smtClean="0"/>
              <a:t>2/10/13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F0292D-1797-49A5-8D2D-8D50C72EF3CC}" type="datetimeFigureOut">
              <a:rPr lang="en-US" smtClean="0"/>
              <a:t>2/10/13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en-US" smtClean="0"/>
              <a:t>Drag picture to placeholder or click icon to add</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en-US" smtClean="0"/>
              <a:t>Drag picture to placeholder or click icon to add</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F0292D-1797-49A5-8D2D-8D50C72EF3CC}" type="datetimeFigureOut">
              <a:rPr lang="en-US" smtClean="0"/>
              <a:t>2/10/13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F0292D-1797-49A5-8D2D-8D50C72EF3CC}" type="datetimeFigureOut">
              <a:rPr lang="en-US" smtClean="0"/>
              <a:t>2/10/13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en-US" smtClean="0"/>
              <a:t>Drag picture to placeholder or click icon to add</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en-US" smtClean="0"/>
              <a:t>Drag picture to placeholder or click icon to add</a:t>
            </a:r>
            <a:endParaRPr/>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F0292D-1797-49A5-8D2D-8D50C72EF3CC}" type="datetimeFigureOut">
              <a:rPr lang="en-US" smtClean="0"/>
              <a:t>2/10/13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A2F0292D-1797-49A5-8D2D-8D50C72EF3CC}" type="datetimeFigureOut">
              <a:rPr lang="en-US" smtClean="0"/>
              <a:t>2/10/13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A2F0292D-1797-49A5-8D2D-8D50C72EF3CC}" type="datetimeFigureOut">
              <a:rPr lang="en-US" smtClean="0"/>
              <a:t>2/10/13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A2F0292D-1797-49A5-8D2D-8D50C72EF3CC}" type="datetimeFigureOut">
              <a:rPr lang="en-US" smtClean="0"/>
              <a:t>2/10/13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smtClean="0"/>
              <a:t>Click to edit Master title style</a:t>
            </a:r>
            <a:endParaRPr dirty="0"/>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A2F0292D-1797-49A5-8D2D-8D50C72EF3CC}" type="datetimeFigureOut">
              <a:rPr lang="en-US" smtClean="0"/>
              <a:t>2/10/13</a:t>
            </a:fld>
            <a:endParaRPr lang="en-US"/>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US"/>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D6CC888B-D9F9-4E54-B722-F151A9F45E95}"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ts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n-US" smtClean="0"/>
              <a:t>Click to edit Master text styles</a:t>
            </a:r>
          </a:p>
        </p:txBody>
      </p:sp>
      <p:sp>
        <p:nvSpPr>
          <p:cNvPr id="4" name="Date Placeholder 3"/>
          <p:cNvSpPr>
            <a:spLocks noGrp="1"/>
          </p:cNvSpPr>
          <p:nvPr>
            <p:ph type="dt" sz="half" idx="10"/>
          </p:nvPr>
        </p:nvSpPr>
        <p:spPr/>
        <p:txBody>
          <a:bodyPr/>
          <a:lstStyle/>
          <a:p>
            <a:fld id="{A2F0292D-1797-49A5-8D2D-8D50C72EF3CC}" type="datetimeFigureOut">
              <a:rPr lang="en-US" smtClean="0"/>
              <a:t>2/10/13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CC888B-D9F9-4E54-B722-F151A9F45E95}"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2F0292D-1797-49A5-8D2D-8D50C72EF3CC}" type="datetimeFigureOut">
              <a:rPr lang="en-US" smtClean="0"/>
              <a:t>2/10/13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CC888B-D9F9-4E54-B722-F151A9F45E95}"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US"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en-US" smtClean="0"/>
              <a:t>Drag picture to placeholder or click icon to add</a:t>
            </a:r>
            <a:endParaRPr/>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F0292D-1797-49A5-8D2D-8D50C72EF3CC}" type="datetimeFigureOut">
              <a:rPr lang="en-US" smtClean="0"/>
              <a:t>2/10/13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A2F0292D-1797-49A5-8D2D-8D50C72EF3CC}" type="datetimeFigureOut">
              <a:rPr lang="en-US" smtClean="0"/>
              <a:t>2/10/13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A2F0292D-1797-49A5-8D2D-8D50C72EF3CC}" type="datetimeFigureOut">
              <a:rPr lang="en-US" smtClean="0"/>
              <a:t>2/10/13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CC888B-D9F9-4E54-B722-F151A9F45E95}" type="slidenum">
              <a:rPr lang="en-US" smtClean="0"/>
              <a:t>‹#›</a:t>
            </a:fld>
            <a:endParaRPr lang="en-US"/>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A2F0292D-1797-49A5-8D2D-8D50C72EF3CC}" type="datetimeFigureOut">
              <a:rPr lang="en-US" smtClean="0"/>
              <a:t>2/10/13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22" Type="http://schemas.openxmlformats.org/officeDocument/2006/relationships/image" Target="../media/image6.png"/><Relationship Id="rId23" Type="http://schemas.openxmlformats.org/officeDocument/2006/relationships/image" Target="../media/image7.png"/><Relationship Id="rId24" Type="http://schemas.openxmlformats.org/officeDocument/2006/relationships/image" Target="../media/image8.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A2F0292D-1797-49A5-8D2D-8D50C72EF3CC}" type="datetimeFigureOut">
              <a:rPr lang="en-US" smtClean="0"/>
              <a:t>2/10/13</a:t>
            </a:fld>
            <a:endParaRPr lang="en-US"/>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US"/>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D6CC888B-D9F9-4E54-B722-F151A9F45E9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 id="2147483696" r:id="rId18"/>
    <p:sldLayoutId id="2147483697" r:id="rId19"/>
    <p:sldLayoutId id="2147483698" r:id="rId20"/>
  </p:sldLayoutIdLst>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r:embed="rId22"/>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r:embed="rId24"/>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r:embed="rId22"/>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r:embed="rId23"/>
        </a:buBlip>
        <a:defRPr lang="en-US" sz="1800" kern="1200" dirty="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2.png"/><Relationship Id="rId3" Type="http://schemas.openxmlformats.org/officeDocument/2006/relationships/image" Target="../media/image1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16.png"/><Relationship Id="rId1" Type="http://schemas.microsoft.com/office/2007/relationships/media" Target="../media/media1.mov"/><Relationship Id="rId2" Type="http://schemas.openxmlformats.org/officeDocument/2006/relationships/video" Target="../media/media1.mov"/></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youtube.com/watch?v=Ahg6qcgoay4"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hyperlink" Target="http://www.youtube.com/watch?v=NgOzYYwA1DI" TargetMode="External"/><Relationship Id="rId4" Type="http://schemas.openxmlformats.org/officeDocument/2006/relationships/hyperlink" Target="http://www.youtube.com/watch?v=xNY0AAUtH3g" TargetMode="External"/><Relationship Id="rId5" Type="http://schemas.openxmlformats.org/officeDocument/2006/relationships/hyperlink" Target="http://www.youtube.com/watch?v=5_vT_mnKomY" TargetMode="External"/><Relationship Id="rId6" Type="http://schemas.openxmlformats.org/officeDocument/2006/relationships/hyperlink" Target="http://www.youtube.com/watch?v=dyflxTtYMmc" TargetMode="External"/><Relationship Id="rId1" Type="http://schemas.openxmlformats.org/officeDocument/2006/relationships/slideLayout" Target="../slideLayouts/slideLayout2.xml"/><Relationship Id="rId2" Type="http://schemas.openxmlformats.org/officeDocument/2006/relationships/hyperlink" Target="http://www.youtube.com/watch?v=XSzsI5aGcK4"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MIND UP</a:t>
            </a:r>
            <a:endParaRPr lang="en-US" dirty="0"/>
          </a:p>
        </p:txBody>
      </p:sp>
      <p:sp>
        <p:nvSpPr>
          <p:cNvPr id="3" name="Subtitle 2"/>
          <p:cNvSpPr>
            <a:spLocks noGrp="1"/>
          </p:cNvSpPr>
          <p:nvPr>
            <p:ph type="subTitle" idx="1"/>
          </p:nvPr>
        </p:nvSpPr>
        <p:spPr/>
        <p:txBody>
          <a:bodyPr/>
          <a:lstStyle/>
          <a:p>
            <a:r>
              <a:rPr lang="en-US" dirty="0" smtClean="0"/>
              <a:t>Lesson 1 – How Our Brains Work</a:t>
            </a:r>
            <a:endParaRPr lang="en-US" dirty="0"/>
          </a:p>
        </p:txBody>
      </p:sp>
      <p:pic>
        <p:nvPicPr>
          <p:cNvPr id="4" name="Picture 3"/>
          <p:cNvPicPr>
            <a:picLocks noChangeAspect="1"/>
          </p:cNvPicPr>
          <p:nvPr/>
        </p:nvPicPr>
        <p:blipFill>
          <a:blip r:embed="rId2"/>
          <a:stretch>
            <a:fillRect/>
          </a:stretch>
        </p:blipFill>
        <p:spPr>
          <a:xfrm>
            <a:off x="2968911" y="355371"/>
            <a:ext cx="2438400" cy="2438400"/>
          </a:xfrm>
          <a:prstGeom prst="rect">
            <a:avLst/>
          </a:prstGeom>
        </p:spPr>
      </p:pic>
      <p:pic>
        <p:nvPicPr>
          <p:cNvPr id="5" name="Picture 4"/>
          <p:cNvPicPr>
            <a:picLocks noChangeAspect="1"/>
          </p:cNvPicPr>
          <p:nvPr/>
        </p:nvPicPr>
        <p:blipFill>
          <a:blip r:embed="rId3"/>
          <a:stretch>
            <a:fillRect/>
          </a:stretch>
        </p:blipFill>
        <p:spPr>
          <a:xfrm>
            <a:off x="5407311" y="2599944"/>
            <a:ext cx="2438400" cy="2438400"/>
          </a:xfrm>
          <a:prstGeom prst="rect">
            <a:avLst/>
          </a:prstGeom>
        </p:spPr>
      </p:pic>
    </p:spTree>
    <p:extLst>
      <p:ext uri="{BB962C8B-B14F-4D97-AF65-F5344CB8AC3E}">
        <p14:creationId xmlns:p14="http://schemas.microsoft.com/office/powerpoint/2010/main" val="27195979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Team Brain</a:t>
            </a:r>
          </a:p>
        </p:txBody>
      </p:sp>
      <p:sp>
        <p:nvSpPr>
          <p:cNvPr id="3" name="Content Placeholder 2"/>
          <p:cNvSpPr>
            <a:spLocks noGrp="1"/>
          </p:cNvSpPr>
          <p:nvPr>
            <p:ph idx="1"/>
          </p:nvPr>
        </p:nvSpPr>
        <p:spPr/>
        <p:txBody>
          <a:bodyPr/>
          <a:lstStyle/>
          <a:p>
            <a:pPr algn="ctr"/>
            <a:r>
              <a:rPr lang="en-US" dirty="0" smtClean="0">
                <a:solidFill>
                  <a:srgbClr val="FF0000"/>
                </a:solidFill>
              </a:rPr>
              <a:t>Reflect</a:t>
            </a:r>
          </a:p>
          <a:p>
            <a:r>
              <a:rPr lang="en-US" dirty="0" smtClean="0"/>
              <a:t>Refill your worksheet (Brain Power)</a:t>
            </a:r>
          </a:p>
          <a:p>
            <a:pPr lvl="1"/>
            <a:r>
              <a:rPr lang="en-US" dirty="0" smtClean="0"/>
              <a:t>Imagine you are walking to school and you see ahead of you, blocking the side walk, a large group of bigger kids you don’t know.</a:t>
            </a:r>
          </a:p>
          <a:p>
            <a:pPr lvl="1"/>
            <a:r>
              <a:rPr lang="en-US" dirty="0" smtClean="0"/>
              <a:t>How does your body immediately react?</a:t>
            </a:r>
          </a:p>
          <a:p>
            <a:pPr lvl="1"/>
            <a:r>
              <a:rPr lang="en-US" dirty="0" smtClean="0"/>
              <a:t>What are you thinking?</a:t>
            </a:r>
          </a:p>
          <a:p>
            <a:pPr lvl="1"/>
            <a:r>
              <a:rPr lang="en-US" dirty="0" smtClean="0"/>
              <a:t>Whet experience can you draw on?</a:t>
            </a:r>
          </a:p>
        </p:txBody>
      </p:sp>
    </p:spTree>
    <p:extLst>
      <p:ext uri="{BB962C8B-B14F-4D97-AF65-F5344CB8AC3E}">
        <p14:creationId xmlns:p14="http://schemas.microsoft.com/office/powerpoint/2010/main" val="180378462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Team Brain</a:t>
            </a:r>
          </a:p>
        </p:txBody>
      </p:sp>
      <p:sp>
        <p:nvSpPr>
          <p:cNvPr id="3" name="Content Placeholder 2"/>
          <p:cNvSpPr>
            <a:spLocks noGrp="1"/>
          </p:cNvSpPr>
          <p:nvPr>
            <p:ph idx="1"/>
          </p:nvPr>
        </p:nvSpPr>
        <p:spPr/>
        <p:txBody>
          <a:bodyPr/>
          <a:lstStyle/>
          <a:p>
            <a:pPr algn="ctr"/>
            <a:r>
              <a:rPr lang="en-US" dirty="0" smtClean="0">
                <a:solidFill>
                  <a:srgbClr val="FF0000"/>
                </a:solidFill>
              </a:rPr>
              <a:t>Reflect</a:t>
            </a:r>
          </a:p>
          <a:p>
            <a:pPr lvl="1"/>
            <a:r>
              <a:rPr lang="en-US" dirty="0" smtClean="0"/>
              <a:t>What does your brain’s quarterback (the prefrontal cortex) do?</a:t>
            </a:r>
          </a:p>
          <a:p>
            <a:pPr lvl="1"/>
            <a:r>
              <a:rPr lang="en-US" dirty="0" smtClean="0"/>
              <a:t>What does your brain’s blocker (the amygdala) do?</a:t>
            </a:r>
          </a:p>
          <a:p>
            <a:pPr lvl="1"/>
            <a:r>
              <a:rPr lang="en-US" dirty="0" smtClean="0"/>
              <a:t>What does your brain’s coach (the hippocampus) do?</a:t>
            </a:r>
          </a:p>
        </p:txBody>
      </p:sp>
    </p:spTree>
    <p:extLst>
      <p:ext uri="{BB962C8B-B14F-4D97-AF65-F5344CB8AC3E}">
        <p14:creationId xmlns:p14="http://schemas.microsoft.com/office/powerpoint/2010/main" val="16319946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Career Connection</a:t>
            </a:r>
            <a:endParaRPr lang="en-US" dirty="0"/>
          </a:p>
        </p:txBody>
      </p:sp>
      <p:sp>
        <p:nvSpPr>
          <p:cNvPr id="3" name="Content Placeholder 2"/>
          <p:cNvSpPr>
            <a:spLocks noGrp="1"/>
          </p:cNvSpPr>
          <p:nvPr>
            <p:ph idx="1"/>
          </p:nvPr>
        </p:nvSpPr>
        <p:spPr/>
        <p:txBody>
          <a:bodyPr/>
          <a:lstStyle/>
          <a:p>
            <a:r>
              <a:rPr lang="en-US" dirty="0" smtClean="0"/>
              <a:t>Find out as many word as you can that starts with </a:t>
            </a:r>
            <a:r>
              <a:rPr lang="en-US" dirty="0"/>
              <a:t>“</a:t>
            </a:r>
            <a:r>
              <a:rPr lang="en-US" dirty="0" err="1"/>
              <a:t>Neuro</a:t>
            </a:r>
            <a:r>
              <a:rPr lang="en-US" dirty="0"/>
              <a:t>”</a:t>
            </a:r>
          </a:p>
          <a:p>
            <a:endParaRPr lang="en-US" dirty="0" smtClean="0"/>
          </a:p>
          <a:p>
            <a:r>
              <a:rPr lang="en-US" dirty="0" smtClean="0"/>
              <a:t>If you could choose one job with the prefix </a:t>
            </a:r>
            <a:r>
              <a:rPr lang="en-US" dirty="0" err="1" smtClean="0"/>
              <a:t>neuro</a:t>
            </a:r>
            <a:r>
              <a:rPr lang="en-US" dirty="0" smtClean="0"/>
              <a:t>- or brain in the job title, what would it be and why?</a:t>
            </a:r>
          </a:p>
          <a:p>
            <a:pPr marL="0" indent="0">
              <a:buNone/>
            </a:pPr>
            <a:r>
              <a:rPr lang="en-US" dirty="0" smtClean="0"/>
              <a:t>	</a:t>
            </a:r>
            <a:endParaRPr lang="en-US" dirty="0"/>
          </a:p>
        </p:txBody>
      </p:sp>
    </p:spTree>
    <p:extLst>
      <p:ext uri="{BB962C8B-B14F-4D97-AF65-F5344CB8AC3E}">
        <p14:creationId xmlns:p14="http://schemas.microsoft.com/office/powerpoint/2010/main" val="19838236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Action</a:t>
            </a:r>
            <a:endParaRPr lang="en-US" dirty="0"/>
          </a:p>
        </p:txBody>
      </p:sp>
      <p:sp>
        <p:nvSpPr>
          <p:cNvPr id="3" name="Content Placeholder 2"/>
          <p:cNvSpPr>
            <a:spLocks noGrp="1"/>
          </p:cNvSpPr>
          <p:nvPr>
            <p:ph idx="1"/>
          </p:nvPr>
        </p:nvSpPr>
        <p:spPr/>
        <p:txBody>
          <a:bodyPr/>
          <a:lstStyle/>
          <a:p>
            <a:r>
              <a:rPr lang="en-US" dirty="0" smtClean="0"/>
              <a:t>Once a Day</a:t>
            </a:r>
          </a:p>
          <a:p>
            <a:pPr lvl="1"/>
            <a:r>
              <a:rPr lang="en-US" dirty="0" smtClean="0"/>
              <a:t>Pick a specific time to stop and self-assess: </a:t>
            </a:r>
          </a:p>
          <a:p>
            <a:pPr lvl="2"/>
            <a:r>
              <a:rPr lang="en-US" dirty="0" smtClean="0"/>
              <a:t>Do your responses reveal the involvement of your amygdala (reaction) or your PFC (reflection)?</a:t>
            </a:r>
          </a:p>
          <a:p>
            <a:pPr lvl="2"/>
            <a:r>
              <a:rPr lang="en-US" dirty="0" smtClean="0"/>
              <a:t>If your amygdala is being activated, what is triggering its response?</a:t>
            </a:r>
          </a:p>
          <a:p>
            <a:pPr lvl="2"/>
            <a:r>
              <a:rPr lang="en-US" dirty="0" smtClean="0"/>
              <a:t>What would you like to change about your style reaction?</a:t>
            </a:r>
          </a:p>
          <a:p>
            <a:pPr lvl="2"/>
            <a:endParaRPr lang="en-US" dirty="0" smtClean="0"/>
          </a:p>
          <a:p>
            <a:pPr lvl="2"/>
            <a:endParaRPr lang="en-US" dirty="0"/>
          </a:p>
        </p:txBody>
      </p:sp>
    </p:spTree>
    <p:extLst>
      <p:ext uri="{BB962C8B-B14F-4D97-AF65-F5344CB8AC3E}">
        <p14:creationId xmlns:p14="http://schemas.microsoft.com/office/powerpoint/2010/main" val="37581218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Writing</a:t>
            </a:r>
            <a:endParaRPr lang="en-US" dirty="0"/>
          </a:p>
        </p:txBody>
      </p:sp>
      <p:sp>
        <p:nvSpPr>
          <p:cNvPr id="4" name="Content Placeholder 3"/>
          <p:cNvSpPr>
            <a:spLocks noGrp="1"/>
          </p:cNvSpPr>
          <p:nvPr>
            <p:ph idx="1"/>
          </p:nvPr>
        </p:nvSpPr>
        <p:spPr/>
        <p:txBody>
          <a:bodyPr>
            <a:normAutofit lnSpcReduction="10000"/>
          </a:bodyPr>
          <a:lstStyle/>
          <a:p>
            <a:r>
              <a:rPr lang="en-US" dirty="0" smtClean="0"/>
              <a:t>Choose at least one of the following to response in your journal:</a:t>
            </a:r>
          </a:p>
          <a:p>
            <a:pPr lvl="1"/>
            <a:r>
              <a:rPr lang="en-US" dirty="0" smtClean="0"/>
              <a:t>Draw a cartoon of the usual mode of action your own amygdala. Below your picture, describe how your amygdala most often reacts to danger. Is your amygdala more like a runner, a statue, or a fighter?</a:t>
            </a:r>
          </a:p>
          <a:p>
            <a:pPr lvl="1"/>
            <a:r>
              <a:rPr lang="en-US" dirty="0" smtClean="0"/>
              <a:t>Try a before-and-after experiment.</a:t>
            </a:r>
          </a:p>
          <a:p>
            <a:pPr marL="457200" lvl="1" indent="0">
              <a:buNone/>
            </a:pPr>
            <a:r>
              <a:rPr lang="en-US" dirty="0" smtClean="0"/>
              <a:t>	Describe how your PFC is working right now. Then use 	your hippocampus to focus on an especially happy 	memory. Do you notice any effect on your PFC’s 	functioning? Do you feel calmer? Is your thinking 	clearer?</a:t>
            </a:r>
            <a:endParaRPr lang="en-US" dirty="0"/>
          </a:p>
        </p:txBody>
      </p:sp>
    </p:spTree>
    <p:extLst>
      <p:ext uri="{BB962C8B-B14F-4D97-AF65-F5344CB8AC3E}">
        <p14:creationId xmlns:p14="http://schemas.microsoft.com/office/powerpoint/2010/main" val="19530381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Writing</a:t>
            </a:r>
            <a:endParaRPr lang="en-US" dirty="0"/>
          </a:p>
        </p:txBody>
      </p:sp>
      <p:sp>
        <p:nvSpPr>
          <p:cNvPr id="4" name="Content Placeholder 3"/>
          <p:cNvSpPr>
            <a:spLocks noGrp="1"/>
          </p:cNvSpPr>
          <p:nvPr>
            <p:ph idx="1"/>
          </p:nvPr>
        </p:nvSpPr>
        <p:spPr/>
        <p:txBody>
          <a:bodyPr>
            <a:normAutofit/>
          </a:bodyPr>
          <a:lstStyle/>
          <a:p>
            <a:r>
              <a:rPr lang="en-US" dirty="0" smtClean="0"/>
              <a:t>Choose at least one of the following to response in your journal:</a:t>
            </a:r>
          </a:p>
          <a:p>
            <a:pPr lvl="1"/>
            <a:r>
              <a:rPr lang="en-US" dirty="0" smtClean="0"/>
              <a:t>Imagine that your amygdala is overreacting. There really is no danger. Write a conversation among your PFC, amygdala, and hippocampus. What would they say to each other?</a:t>
            </a:r>
          </a:p>
          <a:p>
            <a:pPr lvl="1"/>
            <a:r>
              <a:rPr lang="en-US" dirty="0" smtClean="0"/>
              <a:t>Write about a time when you helped someone calm down. Think about the kinds of things you did and said. What worked best? What </a:t>
            </a:r>
            <a:r>
              <a:rPr lang="en-US" dirty="0" err="1" smtClean="0"/>
              <a:t>did’t</a:t>
            </a:r>
            <a:r>
              <a:rPr lang="en-US" dirty="0" smtClean="0"/>
              <a:t> work at all?</a:t>
            </a:r>
            <a:endParaRPr lang="en-US" dirty="0"/>
          </a:p>
        </p:txBody>
      </p:sp>
    </p:spTree>
    <p:extLst>
      <p:ext uri="{BB962C8B-B14F-4D97-AF65-F5344CB8AC3E}">
        <p14:creationId xmlns:p14="http://schemas.microsoft.com/office/powerpoint/2010/main" val="41913613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Social-emotional learning</a:t>
            </a:r>
            <a:endParaRPr lang="en-US" dirty="0"/>
          </a:p>
        </p:txBody>
      </p:sp>
      <p:sp>
        <p:nvSpPr>
          <p:cNvPr id="4" name="Content Placeholder 3"/>
          <p:cNvSpPr>
            <a:spLocks noGrp="1"/>
          </p:cNvSpPr>
          <p:nvPr>
            <p:ph idx="1"/>
          </p:nvPr>
        </p:nvSpPr>
        <p:spPr/>
        <p:txBody>
          <a:bodyPr>
            <a:normAutofit fontScale="92500" lnSpcReduction="10000"/>
          </a:bodyPr>
          <a:lstStyle/>
          <a:p>
            <a:r>
              <a:rPr lang="en-US" dirty="0" smtClean="0"/>
              <a:t>Write down two situations that might prompt your amygdala to signal danger – one situation in which the danger is real and one in which it is not.</a:t>
            </a:r>
          </a:p>
          <a:p>
            <a:r>
              <a:rPr lang="en-US" dirty="0" smtClean="0"/>
              <a:t>Fold up the strips and put them in a paper bag.</a:t>
            </a:r>
          </a:p>
          <a:p>
            <a:r>
              <a:rPr lang="en-US" dirty="0" smtClean="0"/>
              <a:t>Pick up a strip at random</a:t>
            </a:r>
          </a:p>
          <a:p>
            <a:pPr lvl="1"/>
            <a:r>
              <a:rPr lang="en-US" dirty="0" smtClean="0"/>
              <a:t>What is the worst thing that could happen?</a:t>
            </a:r>
          </a:p>
          <a:p>
            <a:pPr lvl="1"/>
            <a:r>
              <a:rPr lang="en-US" dirty="0" smtClean="0"/>
              <a:t>What is the best thing that could happen?</a:t>
            </a:r>
          </a:p>
          <a:p>
            <a:pPr lvl="1"/>
            <a:r>
              <a:rPr lang="en-US" dirty="0" smtClean="0"/>
              <a:t>What is most likely to happen?</a:t>
            </a:r>
          </a:p>
          <a:p>
            <a:pPr lvl="1"/>
            <a:r>
              <a:rPr lang="en-US" dirty="0" smtClean="0"/>
              <a:t>How is our responses related to the roles of the amygdala, PFC, and hippocampus.</a:t>
            </a:r>
          </a:p>
          <a:p>
            <a:endParaRPr lang="en-US" dirty="0" smtClean="0"/>
          </a:p>
        </p:txBody>
      </p:sp>
    </p:spTree>
    <p:extLst>
      <p:ext uri="{BB962C8B-B14F-4D97-AF65-F5344CB8AC3E}">
        <p14:creationId xmlns:p14="http://schemas.microsoft.com/office/powerpoint/2010/main" val="329589822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a:t>
            </a:r>
            <a:r>
              <a:rPr lang="en-US" dirty="0"/>
              <a:t>2</a:t>
            </a:r>
          </a:p>
        </p:txBody>
      </p:sp>
      <p:sp>
        <p:nvSpPr>
          <p:cNvPr id="3" name="Content Placeholder 2"/>
          <p:cNvSpPr>
            <a:spLocks noGrp="1"/>
          </p:cNvSpPr>
          <p:nvPr>
            <p:ph idx="1"/>
          </p:nvPr>
        </p:nvSpPr>
        <p:spPr>
          <a:xfrm>
            <a:off x="914400" y="1735138"/>
            <a:ext cx="7640193" cy="4144962"/>
          </a:xfrm>
        </p:spPr>
        <p:style>
          <a:lnRef idx="2">
            <a:schemeClr val="accent1"/>
          </a:lnRef>
          <a:fillRef idx="1">
            <a:schemeClr val="lt1"/>
          </a:fillRef>
          <a:effectRef idx="0">
            <a:schemeClr val="accent1"/>
          </a:effectRef>
          <a:fontRef idx="minor">
            <a:schemeClr val="dk1"/>
          </a:fontRef>
        </p:style>
        <p:txBody>
          <a:bodyPr>
            <a:normAutofit/>
          </a:bodyPr>
          <a:lstStyle/>
          <a:p>
            <a:pPr marL="0" indent="0" algn="ctr">
              <a:spcBef>
                <a:spcPts val="0"/>
              </a:spcBef>
              <a:buNone/>
            </a:pPr>
            <a:r>
              <a:rPr lang="en-US" sz="80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ea typeface="ＭＳ Ｐゴシック" pitchFamily="34" charset="-128"/>
              </a:rPr>
              <a:t>Mindful </a:t>
            </a:r>
          </a:p>
          <a:p>
            <a:pPr marL="0" indent="0" algn="ctr">
              <a:spcBef>
                <a:spcPts val="0"/>
              </a:spcBef>
              <a:buNone/>
            </a:pPr>
            <a:r>
              <a:rPr lang="en-US" sz="80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ea typeface="ＭＳ Ｐゴシック" pitchFamily="34" charset="-128"/>
              </a:rPr>
              <a:t>Awareness</a:t>
            </a:r>
            <a:endParaRPr lang="en-US" sz="8000" b="1" dirty="0">
              <a:ln w="18000">
                <a:solidFill>
                  <a:schemeClr val="accent2">
                    <a:satMod val="140000"/>
                  </a:schemeClr>
                </a:solidFill>
                <a:prstDash val="solid"/>
                <a:miter lim="800000"/>
              </a:ln>
              <a:noFill/>
              <a:effectLst>
                <a:outerShdw blurRad="25500" dist="23000" dir="7020000" algn="tl">
                  <a:srgbClr val="000000">
                    <a:alpha val="50000"/>
                  </a:srgbClr>
                </a:outerShdw>
              </a:effectLst>
              <a:ea typeface="ＭＳ Ｐゴシック" pitchFamily="34" charset="-128"/>
            </a:endParaRPr>
          </a:p>
        </p:txBody>
      </p:sp>
    </p:spTree>
    <p:extLst>
      <p:ext uri="{BB962C8B-B14F-4D97-AF65-F5344CB8AC3E}">
        <p14:creationId xmlns:p14="http://schemas.microsoft.com/office/powerpoint/2010/main" val="139825197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Mindful Awareness</a:t>
            </a:r>
            <a:endParaRPr lang="en-US" dirty="0"/>
          </a:p>
        </p:txBody>
      </p:sp>
      <p:sp>
        <p:nvSpPr>
          <p:cNvPr id="4" name="Content Placeholder 3"/>
          <p:cNvSpPr>
            <a:spLocks noGrp="1"/>
          </p:cNvSpPr>
          <p:nvPr>
            <p:ph idx="1"/>
          </p:nvPr>
        </p:nvSpPr>
        <p:spPr/>
        <p:txBody>
          <a:bodyPr>
            <a:normAutofit lnSpcReduction="10000"/>
          </a:bodyPr>
          <a:lstStyle/>
          <a:p>
            <a:r>
              <a:rPr lang="en-US" dirty="0" smtClean="0"/>
              <a:t>Attending to the here and now – other people, the environment, a concern or challenge – in a considerate, nonjudgmental ways is called mindful awareness.</a:t>
            </a:r>
          </a:p>
          <a:p>
            <a:r>
              <a:rPr lang="en-US" dirty="0" smtClean="0"/>
              <a:t>It is a skill that can be developed by paying close attention to our present situation and our role in it.</a:t>
            </a:r>
          </a:p>
          <a:p>
            <a:r>
              <a:rPr lang="en-US" dirty="0" smtClean="0"/>
              <a:t>A mindfulness students make sound decisions rather than ruled by their emotions.</a:t>
            </a:r>
          </a:p>
          <a:p>
            <a:r>
              <a:rPr lang="en-US" dirty="0" smtClean="0"/>
              <a:t>A mindfulness students is a self-aware, self-controlled and compassionate person.</a:t>
            </a:r>
            <a:endParaRPr lang="en-US" dirty="0"/>
          </a:p>
        </p:txBody>
      </p:sp>
    </p:spTree>
    <p:extLst>
      <p:ext uri="{BB962C8B-B14F-4D97-AF65-F5344CB8AC3E}">
        <p14:creationId xmlns:p14="http://schemas.microsoft.com/office/powerpoint/2010/main" val="404354327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 Model</a:t>
            </a:r>
            <a:endParaRPr lang="en-US" dirty="0"/>
          </a:p>
        </p:txBody>
      </p:sp>
      <p:sp>
        <p:nvSpPr>
          <p:cNvPr id="3" name="Content Placeholder 2"/>
          <p:cNvSpPr>
            <a:spLocks noGrp="1"/>
          </p:cNvSpPr>
          <p:nvPr>
            <p:ph idx="1"/>
          </p:nvPr>
        </p:nvSpPr>
        <p:spPr>
          <a:xfrm>
            <a:off x="914401" y="1735138"/>
            <a:ext cx="3695700" cy="4144962"/>
          </a:xfrm>
        </p:spPr>
        <p:txBody>
          <a:bodyPr>
            <a:normAutofit fontScale="55000" lnSpcReduction="20000"/>
          </a:bodyPr>
          <a:lstStyle/>
          <a:p>
            <a:pPr marL="0" indent="0">
              <a:spcBef>
                <a:spcPts val="0"/>
              </a:spcBef>
              <a:buNone/>
            </a:pPr>
            <a:endParaRPr lang="en-US" sz="6400" b="1" spc="100" dirty="0" smtClean="0">
              <a:solidFill>
                <a:schemeClr val="accent4">
                  <a:lumMod val="75000"/>
                </a:schemeClr>
              </a:solidFill>
              <a:latin typeface="Lubalin Graph"/>
              <a:cs typeface="Lubalin Graph"/>
            </a:endParaRPr>
          </a:p>
          <a:p>
            <a:pPr>
              <a:spcBef>
                <a:spcPts val="0"/>
              </a:spcBef>
            </a:pPr>
            <a:r>
              <a:rPr lang="en-US" sz="3200" b="1" dirty="0">
                <a:ea typeface="ＭＳ Ｐゴシック" pitchFamily="34" charset="-128"/>
              </a:rPr>
              <a:t>Please raise you hand and fold your thumb inside your hand</a:t>
            </a:r>
            <a:r>
              <a:rPr lang="en-US" sz="3200" b="1" dirty="0" smtClean="0">
                <a:ea typeface="ＭＳ Ｐゴシック" pitchFamily="34" charset="-128"/>
              </a:rPr>
              <a:t>.</a:t>
            </a:r>
          </a:p>
          <a:p>
            <a:pPr>
              <a:spcBef>
                <a:spcPts val="0"/>
              </a:spcBef>
            </a:pPr>
            <a:r>
              <a:rPr lang="en-US" sz="3200" b="1" dirty="0" smtClean="0">
                <a:ea typeface="ＭＳ Ｐゴシック" pitchFamily="34" charset="-128"/>
              </a:rPr>
              <a:t>The </a:t>
            </a:r>
            <a:r>
              <a:rPr lang="en-US" sz="3200" b="1" dirty="0">
                <a:ea typeface="ＭＳ Ｐゴシック" pitchFamily="34" charset="-128"/>
              </a:rPr>
              <a:t>tip of your thumb is your amygdala and the rest of your thumb is the hippocampus. </a:t>
            </a:r>
            <a:endParaRPr lang="en-US" sz="3200" b="1" dirty="0" smtClean="0">
              <a:ea typeface="ＭＳ Ｐゴシック" pitchFamily="34" charset="-128"/>
            </a:endParaRPr>
          </a:p>
          <a:p>
            <a:pPr>
              <a:spcBef>
                <a:spcPts val="0"/>
              </a:spcBef>
            </a:pPr>
            <a:r>
              <a:rPr lang="en-US" sz="3200" b="1" dirty="0" smtClean="0">
                <a:ea typeface="ＭＳ Ｐゴシック" pitchFamily="34" charset="-128"/>
              </a:rPr>
              <a:t>Fold </a:t>
            </a:r>
            <a:r>
              <a:rPr lang="en-US" sz="3200" b="1" dirty="0">
                <a:ea typeface="ＭＳ Ｐゴシック" pitchFamily="34" charset="-128"/>
              </a:rPr>
              <a:t>your finger over the top of your thumb to form a fist. </a:t>
            </a:r>
            <a:endParaRPr lang="en-US" sz="3200" b="1" dirty="0" smtClean="0">
              <a:ea typeface="ＭＳ Ｐゴシック" pitchFamily="34" charset="-128"/>
            </a:endParaRPr>
          </a:p>
          <a:p>
            <a:pPr>
              <a:spcBef>
                <a:spcPts val="0"/>
              </a:spcBef>
            </a:pPr>
            <a:r>
              <a:rPr lang="en-US" sz="3200" b="1" dirty="0" smtClean="0">
                <a:ea typeface="ＭＳ Ｐゴシック" pitchFamily="34" charset="-128"/>
              </a:rPr>
              <a:t>When </a:t>
            </a:r>
            <a:r>
              <a:rPr lang="en-US" sz="3200" b="1" dirty="0">
                <a:ea typeface="ＭＳ Ｐゴシック" pitchFamily="34" charset="-128"/>
              </a:rPr>
              <a:t>we get very angry, stressed out or overly anxious, the amygdala kicks off and hits the fingers to open the fist. </a:t>
            </a:r>
            <a:endParaRPr lang="en-US" sz="3200" b="1" dirty="0" smtClean="0">
              <a:ea typeface="ＭＳ Ｐゴシック" pitchFamily="34" charset="-128"/>
            </a:endParaRPr>
          </a:p>
          <a:p>
            <a:pPr>
              <a:spcBef>
                <a:spcPts val="0"/>
              </a:spcBef>
            </a:pPr>
            <a:r>
              <a:rPr lang="en-US" sz="3200" b="1" dirty="0" smtClean="0">
                <a:ea typeface="ＭＳ Ｐゴシック" pitchFamily="34" charset="-128"/>
              </a:rPr>
              <a:t>This </a:t>
            </a:r>
            <a:r>
              <a:rPr lang="en-US" sz="3200" b="1" dirty="0">
                <a:ea typeface="ＭＳ Ｐゴシック" pitchFamily="34" charset="-128"/>
              </a:rPr>
              <a:t>is when our </a:t>
            </a:r>
            <a:r>
              <a:rPr lang="en-US" altLang="en-US" sz="3200" b="1" dirty="0">
                <a:ea typeface="ＭＳ Ｐゴシック" pitchFamily="34" charset="-128"/>
              </a:rPr>
              <a:t>“</a:t>
            </a:r>
            <a:r>
              <a:rPr lang="en-US" sz="3200" b="1" dirty="0">
                <a:ea typeface="ＭＳ Ｐゴシック" pitchFamily="34" charset="-128"/>
              </a:rPr>
              <a:t>head flips</a:t>
            </a:r>
            <a:r>
              <a:rPr lang="en-US" altLang="en-US" sz="3200" b="1" dirty="0">
                <a:ea typeface="ＭＳ Ｐゴシック" pitchFamily="34" charset="-128"/>
              </a:rPr>
              <a:t>”</a:t>
            </a:r>
            <a:r>
              <a:rPr lang="en-US" sz="3200" b="1" dirty="0">
                <a:ea typeface="ＭＳ Ｐゴシック" pitchFamily="34" charset="-128"/>
              </a:rPr>
              <a:t>. </a:t>
            </a:r>
          </a:p>
        </p:txBody>
      </p:sp>
      <p:pic>
        <p:nvPicPr>
          <p:cNvPr id="4"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784989" y="1371600"/>
            <a:ext cx="4359011" cy="4962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1617688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1</a:t>
            </a:r>
            <a:endParaRPr lang="en-US" dirty="0"/>
          </a:p>
        </p:txBody>
      </p:sp>
      <p:sp>
        <p:nvSpPr>
          <p:cNvPr id="3" name="Content Placeholder 2"/>
          <p:cNvSpPr>
            <a:spLocks noGrp="1"/>
          </p:cNvSpPr>
          <p:nvPr>
            <p:ph idx="1"/>
          </p:nvPr>
        </p:nvSpPr>
        <p:spPr>
          <a:xfrm>
            <a:off x="914400" y="1735138"/>
            <a:ext cx="7640193" cy="4144962"/>
          </a:xfrm>
        </p:spPr>
        <p:style>
          <a:lnRef idx="2">
            <a:schemeClr val="accent1"/>
          </a:lnRef>
          <a:fillRef idx="1">
            <a:schemeClr val="lt1"/>
          </a:fillRef>
          <a:effectRef idx="0">
            <a:schemeClr val="accent1"/>
          </a:effectRef>
          <a:fontRef idx="minor">
            <a:schemeClr val="dk1"/>
          </a:fontRef>
        </p:style>
        <p:txBody>
          <a:bodyPr>
            <a:normAutofit/>
          </a:bodyPr>
          <a:lstStyle/>
          <a:p>
            <a:pPr marL="0" indent="0" algn="ctr">
              <a:spcBef>
                <a:spcPts val="0"/>
              </a:spcBef>
              <a:buNone/>
            </a:pPr>
            <a:r>
              <a:rPr lang="en-US" sz="80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ea typeface="ＭＳ Ｐゴシック" pitchFamily="34" charset="-128"/>
              </a:rPr>
              <a:t>How </a:t>
            </a:r>
          </a:p>
          <a:p>
            <a:pPr marL="0" indent="0" algn="ctr">
              <a:spcBef>
                <a:spcPts val="0"/>
              </a:spcBef>
              <a:buNone/>
            </a:pPr>
            <a:r>
              <a:rPr lang="en-US" sz="80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ea typeface="ＭＳ Ｐゴシック" pitchFamily="34" charset="-128"/>
              </a:rPr>
              <a:t>Our Brains </a:t>
            </a:r>
          </a:p>
          <a:p>
            <a:pPr marL="0" indent="0" algn="ctr">
              <a:spcBef>
                <a:spcPts val="0"/>
              </a:spcBef>
              <a:buNone/>
            </a:pPr>
            <a:r>
              <a:rPr lang="en-US" sz="80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ea typeface="ＭＳ Ｐゴシック" pitchFamily="34" charset="-128"/>
              </a:rPr>
              <a:t>Work</a:t>
            </a:r>
            <a:endParaRPr lang="en-US" sz="8000" b="1" dirty="0">
              <a:ln w="18000">
                <a:solidFill>
                  <a:schemeClr val="accent2">
                    <a:satMod val="140000"/>
                  </a:schemeClr>
                </a:solidFill>
                <a:prstDash val="solid"/>
                <a:miter lim="800000"/>
              </a:ln>
              <a:noFill/>
              <a:effectLst>
                <a:outerShdw blurRad="25500" dist="23000" dir="7020000" algn="tl">
                  <a:srgbClr val="000000">
                    <a:alpha val="50000"/>
                  </a:srgbClr>
                </a:outerShdw>
              </a:effectLst>
              <a:ea typeface="ＭＳ Ｐゴシック" pitchFamily="34" charset="-128"/>
            </a:endParaRPr>
          </a:p>
        </p:txBody>
      </p:sp>
    </p:spTree>
    <p:extLst>
      <p:ext uri="{BB962C8B-B14F-4D97-AF65-F5344CB8AC3E}">
        <p14:creationId xmlns:p14="http://schemas.microsoft.com/office/powerpoint/2010/main" val="227222564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Awareness Test 1</a:t>
            </a:r>
            <a:endParaRPr lang="en-US" dirty="0"/>
          </a:p>
        </p:txBody>
      </p:sp>
      <p:pic>
        <p:nvPicPr>
          <p:cNvPr id="4" name="Giant Snake in my backyard.mo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220875" y="1240207"/>
            <a:ext cx="6501617" cy="4876212"/>
          </a:xfrm>
          <a:prstGeom prst="rect">
            <a:avLst/>
          </a:prstGeom>
        </p:spPr>
      </p:pic>
    </p:spTree>
    <p:extLst>
      <p:ext uri="{BB962C8B-B14F-4D97-AF65-F5344CB8AC3E}">
        <p14:creationId xmlns:p14="http://schemas.microsoft.com/office/powerpoint/2010/main" val="541290162"/>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Awareness Test </a:t>
            </a:r>
            <a:r>
              <a:rPr lang="en-US" dirty="0" smtClean="0"/>
              <a:t>2</a:t>
            </a:r>
            <a:endParaRPr lang="en-US" dirty="0"/>
          </a:p>
        </p:txBody>
      </p:sp>
      <p:sp>
        <p:nvSpPr>
          <p:cNvPr id="3" name="Content Placeholder 2"/>
          <p:cNvSpPr>
            <a:spLocks noGrp="1"/>
          </p:cNvSpPr>
          <p:nvPr>
            <p:ph idx="1"/>
          </p:nvPr>
        </p:nvSpPr>
        <p:spPr/>
        <p:txBody>
          <a:bodyPr/>
          <a:lstStyle/>
          <a:p>
            <a:r>
              <a:rPr lang="en-US" dirty="0" smtClean="0"/>
              <a:t>Awareness Test (2)</a:t>
            </a:r>
          </a:p>
          <a:p>
            <a:pPr lvl="1"/>
            <a:r>
              <a:rPr lang="en-US" dirty="0">
                <a:hlinkClick r:id="rId2"/>
              </a:rPr>
              <a:t>http://www.youtube.com/watch?v=</a:t>
            </a:r>
            <a:r>
              <a:rPr lang="en-US" dirty="0" smtClean="0">
                <a:hlinkClick r:id="rId2"/>
              </a:rPr>
              <a:t>Ahg6qcgoay4</a:t>
            </a:r>
            <a:endParaRPr lang="en-US" dirty="0" smtClean="0"/>
          </a:p>
          <a:p>
            <a:pPr marL="457200" lvl="1" indent="0">
              <a:buNone/>
            </a:pPr>
            <a:endParaRPr lang="en-US" dirty="0" smtClean="0"/>
          </a:p>
        </p:txBody>
      </p:sp>
    </p:spTree>
    <p:extLst>
      <p:ext uri="{BB962C8B-B14F-4D97-AF65-F5344CB8AC3E}">
        <p14:creationId xmlns:p14="http://schemas.microsoft.com/office/powerpoint/2010/main" val="2221524885"/>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Mindful or Unmindful</a:t>
            </a:r>
            <a:endParaRPr lang="en-US" dirty="0"/>
          </a:p>
        </p:txBody>
      </p:sp>
      <p:sp>
        <p:nvSpPr>
          <p:cNvPr id="3" name="Content Placeholder 2"/>
          <p:cNvSpPr>
            <a:spLocks noGrp="1"/>
          </p:cNvSpPr>
          <p:nvPr>
            <p:ph idx="1"/>
          </p:nvPr>
        </p:nvSpPr>
        <p:spPr/>
        <p:txBody>
          <a:bodyPr/>
          <a:lstStyle/>
          <a:p>
            <a:pPr lvl="1"/>
            <a:r>
              <a:rPr lang="en-US" dirty="0" smtClean="0"/>
              <a:t>Glue your mindful or unmindful worksheet to your LPD journal</a:t>
            </a:r>
          </a:p>
          <a:p>
            <a:pPr lvl="1"/>
            <a:r>
              <a:rPr lang="en-US" dirty="0" smtClean="0"/>
              <a:t>Add at least two more pairs of mindful or unmindful examples to your LPD journal</a:t>
            </a:r>
          </a:p>
          <a:p>
            <a:pPr marL="457200" lvl="1" indent="0">
              <a:buNone/>
            </a:pPr>
            <a:endParaRPr lang="en-US" dirty="0" smtClean="0"/>
          </a:p>
        </p:txBody>
      </p:sp>
    </p:spTree>
    <p:extLst>
      <p:ext uri="{BB962C8B-B14F-4D97-AF65-F5344CB8AC3E}">
        <p14:creationId xmlns:p14="http://schemas.microsoft.com/office/powerpoint/2010/main" val="3403310904"/>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1967" y="503238"/>
            <a:ext cx="8779043" cy="868362"/>
          </a:xfrm>
        </p:spPr>
        <p:txBody>
          <a:bodyPr/>
          <a:lstStyle/>
          <a:p>
            <a:r>
              <a:rPr lang="en-US" dirty="0" smtClean="0"/>
              <a:t>The Amygdala &amp; Mindful Awareness</a:t>
            </a:r>
            <a:endParaRPr lang="en-US" dirty="0"/>
          </a:p>
        </p:txBody>
      </p:sp>
      <p:pic>
        <p:nvPicPr>
          <p:cNvPr id="4" name="Content Placeholder 3" descr="02102013203346.pdf"/>
          <p:cNvPicPr>
            <a:picLocks noGrp="1" noChangeAspect="1"/>
          </p:cNvPicPr>
          <p:nvPr>
            <p:ph idx="1"/>
          </p:nvPr>
        </p:nvPicPr>
        <p:blipFill rotWithShape="1">
          <a:blip r:embed="rId2">
            <a:extLst>
              <a:ext uri="{28A0092B-C50C-407E-A947-70E740481C1C}">
                <a14:useLocalDpi xmlns:a14="http://schemas.microsoft.com/office/drawing/2010/main" val="0"/>
              </a:ext>
            </a:extLst>
          </a:blip>
          <a:srcRect l="59351" t="46787" r="9290" b="31357"/>
          <a:stretch/>
        </p:blipFill>
        <p:spPr>
          <a:xfrm>
            <a:off x="948888" y="1824907"/>
            <a:ext cx="7182356" cy="4014795"/>
          </a:xfrm>
        </p:spPr>
      </p:pic>
    </p:spTree>
    <p:extLst>
      <p:ext uri="{BB962C8B-B14F-4D97-AF65-F5344CB8AC3E}">
        <p14:creationId xmlns:p14="http://schemas.microsoft.com/office/powerpoint/2010/main" val="290167713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1967" y="503238"/>
            <a:ext cx="8779043" cy="868362"/>
          </a:xfrm>
        </p:spPr>
        <p:txBody>
          <a:bodyPr/>
          <a:lstStyle/>
          <a:p>
            <a:r>
              <a:rPr lang="en-US" dirty="0" smtClean="0"/>
              <a:t>The Amygdala &amp; Mindful Awareness</a:t>
            </a:r>
            <a:endParaRPr lang="en-US" dirty="0"/>
          </a:p>
        </p:txBody>
      </p:sp>
      <p:sp>
        <p:nvSpPr>
          <p:cNvPr id="3" name="Content Placeholder 2"/>
          <p:cNvSpPr>
            <a:spLocks noGrp="1"/>
          </p:cNvSpPr>
          <p:nvPr>
            <p:ph idx="1"/>
          </p:nvPr>
        </p:nvSpPr>
        <p:spPr/>
        <p:txBody>
          <a:bodyPr/>
          <a:lstStyle/>
          <a:p>
            <a:r>
              <a:rPr lang="en-US" dirty="0" smtClean="0"/>
              <a:t>Mindful thinking results when the prefrontal cortex is allowed to process sensory information that arrives at the amygdala.</a:t>
            </a:r>
          </a:p>
          <a:p>
            <a:r>
              <a:rPr lang="en-US" dirty="0" smtClean="0"/>
              <a:t>For example: “counting to ten” when you’re frustrated or angry.  Counting gives the amygdala time to allow the input to move on to the prefrontal cortex and be analyzed more accurately.</a:t>
            </a:r>
            <a:endParaRPr lang="en-US" dirty="0"/>
          </a:p>
        </p:txBody>
      </p:sp>
    </p:spTree>
    <p:extLst>
      <p:ext uri="{BB962C8B-B14F-4D97-AF65-F5344CB8AC3E}">
        <p14:creationId xmlns:p14="http://schemas.microsoft.com/office/powerpoint/2010/main" val="2415971653"/>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Writing</a:t>
            </a:r>
            <a:endParaRPr lang="en-US" dirty="0"/>
          </a:p>
        </p:txBody>
      </p:sp>
      <p:sp>
        <p:nvSpPr>
          <p:cNvPr id="4" name="Content Placeholder 3"/>
          <p:cNvSpPr>
            <a:spLocks noGrp="1"/>
          </p:cNvSpPr>
          <p:nvPr>
            <p:ph idx="1"/>
          </p:nvPr>
        </p:nvSpPr>
        <p:spPr/>
        <p:txBody>
          <a:bodyPr>
            <a:normAutofit/>
          </a:bodyPr>
          <a:lstStyle/>
          <a:p>
            <a:r>
              <a:rPr lang="en-US" dirty="0" smtClean="0"/>
              <a:t>Choose at least one of the following to response in your journal:</a:t>
            </a:r>
          </a:p>
          <a:p>
            <a:pPr lvl="1"/>
            <a:r>
              <a:rPr lang="en-US" dirty="0" smtClean="0"/>
              <a:t>Write an acrostic for MINDFUL, using each letter in the word to make a statement about being mindful with a word that has the same initial letter.  You might use a repeating pattern, such as: M is for stating in the moment, I is for …</a:t>
            </a:r>
          </a:p>
          <a:p>
            <a:pPr lvl="1"/>
            <a:r>
              <a:rPr lang="en-US" dirty="0" smtClean="0"/>
              <a:t>Being unmindful can be bad for your health.  Draw a picture of someone being unmindful in a risky way.  Write a caption that describes what the person is doing and why it is dangerous.</a:t>
            </a:r>
          </a:p>
        </p:txBody>
      </p:sp>
    </p:spTree>
    <p:extLst>
      <p:ext uri="{BB962C8B-B14F-4D97-AF65-F5344CB8AC3E}">
        <p14:creationId xmlns:p14="http://schemas.microsoft.com/office/powerpoint/2010/main" val="5788796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Writing</a:t>
            </a:r>
            <a:endParaRPr lang="en-US" dirty="0"/>
          </a:p>
        </p:txBody>
      </p:sp>
      <p:sp>
        <p:nvSpPr>
          <p:cNvPr id="4" name="Content Placeholder 3"/>
          <p:cNvSpPr>
            <a:spLocks noGrp="1"/>
          </p:cNvSpPr>
          <p:nvPr>
            <p:ph idx="1"/>
          </p:nvPr>
        </p:nvSpPr>
        <p:spPr/>
        <p:txBody>
          <a:bodyPr>
            <a:normAutofit/>
          </a:bodyPr>
          <a:lstStyle/>
          <a:p>
            <a:r>
              <a:rPr lang="en-US" dirty="0" smtClean="0"/>
              <a:t>Choose at least one of the following to response in your journal:</a:t>
            </a:r>
          </a:p>
          <a:p>
            <a:pPr lvl="1"/>
            <a:r>
              <a:rPr lang="en-US" dirty="0" smtClean="0"/>
              <a:t>Write a letter to someone, apologizing for a time when you were unmindful. Explain how you plan to be more mindful in the future.</a:t>
            </a:r>
          </a:p>
          <a:p>
            <a:pPr lvl="1"/>
            <a:r>
              <a:rPr lang="en-US" dirty="0" smtClean="0"/>
              <a:t>Imagine your mindful attention taking the form of a bull’s eye.  Whatever is in the center is what you are most mindful of.  Use words and images in the rings to represent your attention on most days.</a:t>
            </a:r>
          </a:p>
          <a:p>
            <a:pPr lvl="1"/>
            <a:endParaRPr lang="en-US" dirty="0" smtClean="0"/>
          </a:p>
        </p:txBody>
      </p:sp>
    </p:spTree>
    <p:extLst>
      <p:ext uri="{BB962C8B-B14F-4D97-AF65-F5344CB8AC3E}">
        <p14:creationId xmlns:p14="http://schemas.microsoft.com/office/powerpoint/2010/main" val="34485782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Burning Questions</a:t>
            </a:r>
            <a:endParaRPr lang="en-US" dirty="0"/>
          </a:p>
        </p:txBody>
      </p:sp>
      <p:sp>
        <p:nvSpPr>
          <p:cNvPr id="3" name="Content Placeholder 2"/>
          <p:cNvSpPr>
            <a:spLocks noGrp="1"/>
          </p:cNvSpPr>
          <p:nvPr>
            <p:ph idx="1"/>
          </p:nvPr>
        </p:nvSpPr>
        <p:spPr/>
        <p:txBody>
          <a:bodyPr/>
          <a:lstStyle/>
          <a:p>
            <a:r>
              <a:rPr lang="en-US" dirty="0" smtClean="0"/>
              <a:t>Write 2 or 3 ‘W’ or ‘H’ questions on post it note</a:t>
            </a:r>
          </a:p>
          <a:p>
            <a:r>
              <a:rPr lang="en-US" dirty="0" smtClean="0"/>
              <a:t>Write only 1 question on each post it note</a:t>
            </a:r>
          </a:p>
          <a:p>
            <a:r>
              <a:rPr lang="en-US" dirty="0" smtClean="0"/>
              <a:t>When you are done, stick the </a:t>
            </a:r>
            <a:r>
              <a:rPr lang="en-US" dirty="0"/>
              <a:t>question </a:t>
            </a:r>
            <a:r>
              <a:rPr lang="en-US" dirty="0" smtClean="0"/>
              <a:t>on the </a:t>
            </a:r>
            <a:r>
              <a:rPr lang="en-US" dirty="0"/>
              <a:t>appropriate </a:t>
            </a:r>
            <a:r>
              <a:rPr lang="en-US" dirty="0" smtClean="0"/>
              <a:t>big chart paper</a:t>
            </a:r>
          </a:p>
          <a:p>
            <a:pPr marL="457200" lvl="1" indent="0">
              <a:buNone/>
            </a:pPr>
            <a:endParaRPr lang="en-US" dirty="0"/>
          </a:p>
        </p:txBody>
      </p:sp>
    </p:spTree>
    <p:extLst>
      <p:ext uri="{BB962C8B-B14F-4D97-AF65-F5344CB8AC3E}">
        <p14:creationId xmlns:p14="http://schemas.microsoft.com/office/powerpoint/2010/main" val="406917570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Screen Shot 2013-09-10 at 5.49.33 PM.png"/>
          <p:cNvPicPr>
            <a:picLocks noChangeAspect="1"/>
          </p:cNvPicPr>
          <p:nvPr/>
        </p:nvPicPr>
        <p:blipFill rotWithShape="1">
          <a:blip r:embed="rId2">
            <a:extLst>
              <a:ext uri="{28A0092B-C50C-407E-A947-70E740481C1C}">
                <a14:useLocalDpi xmlns:a14="http://schemas.microsoft.com/office/drawing/2010/main" val="0"/>
              </a:ext>
            </a:extLst>
          </a:blip>
          <a:srcRect l="31177" t="25762" r="23553" b="6649"/>
          <a:stretch/>
        </p:blipFill>
        <p:spPr>
          <a:xfrm>
            <a:off x="3162300" y="1905000"/>
            <a:ext cx="3162300" cy="3838812"/>
          </a:xfrm>
          <a:prstGeom prst="rect">
            <a:avLst/>
          </a:prstGeom>
        </p:spPr>
      </p:pic>
      <p:sp>
        <p:nvSpPr>
          <p:cNvPr id="2" name="Title 1"/>
          <p:cNvSpPr>
            <a:spLocks noGrp="1"/>
          </p:cNvSpPr>
          <p:nvPr>
            <p:ph type="title"/>
          </p:nvPr>
        </p:nvSpPr>
        <p:spPr>
          <a:xfrm>
            <a:off x="152400" y="503238"/>
            <a:ext cx="8623300" cy="868362"/>
          </a:xfrm>
        </p:spPr>
        <p:txBody>
          <a:bodyPr/>
          <a:lstStyle/>
          <a:p>
            <a:r>
              <a:rPr lang="en-US" dirty="0"/>
              <a:t>Meet some key players in the </a:t>
            </a:r>
            <a:r>
              <a:rPr lang="en-US" dirty="0" smtClean="0"/>
              <a:t>Brain</a:t>
            </a:r>
            <a:endParaRPr lang="en-US" dirty="0"/>
          </a:p>
        </p:txBody>
      </p:sp>
      <p:sp>
        <p:nvSpPr>
          <p:cNvPr id="3" name="Content Placeholder 2"/>
          <p:cNvSpPr>
            <a:spLocks noGrp="1"/>
          </p:cNvSpPr>
          <p:nvPr>
            <p:ph idx="1"/>
          </p:nvPr>
        </p:nvSpPr>
        <p:spPr>
          <a:xfrm>
            <a:off x="914400" y="1687750"/>
            <a:ext cx="7313613" cy="4056062"/>
          </a:xfrm>
        </p:spPr>
        <p:txBody>
          <a:bodyPr/>
          <a:lstStyle/>
          <a:p>
            <a:endParaRPr lang="en-US" dirty="0" smtClean="0"/>
          </a:p>
          <a:p>
            <a:pPr marL="0" indent="0">
              <a:buNone/>
            </a:pPr>
            <a:endParaRPr lang="en-US" dirty="0"/>
          </a:p>
        </p:txBody>
      </p:sp>
      <p:sp>
        <p:nvSpPr>
          <p:cNvPr id="6" name="TextBox 5"/>
          <p:cNvSpPr txBox="1"/>
          <p:nvPr/>
        </p:nvSpPr>
        <p:spPr>
          <a:xfrm>
            <a:off x="482600" y="2473863"/>
            <a:ext cx="2679700" cy="368300"/>
          </a:xfrm>
          <a:prstGeom prst="rect">
            <a:avLst/>
          </a:prstGeom>
          <a:noFill/>
          <a:ln>
            <a:solidFill>
              <a:srgbClr val="800000"/>
            </a:solidFill>
          </a:ln>
        </p:spPr>
        <p:txBody>
          <a:bodyPr wrap="square" rtlCol="0">
            <a:spAutoFit/>
          </a:bodyPr>
          <a:lstStyle/>
          <a:p>
            <a:r>
              <a:rPr lang="en-US" dirty="0"/>
              <a:t>P</a:t>
            </a:r>
          </a:p>
        </p:txBody>
      </p:sp>
      <p:sp>
        <p:nvSpPr>
          <p:cNvPr id="11" name="TextBox 10"/>
          <p:cNvSpPr txBox="1"/>
          <p:nvPr/>
        </p:nvSpPr>
        <p:spPr>
          <a:xfrm>
            <a:off x="6324600" y="2522026"/>
            <a:ext cx="2413000" cy="369332"/>
          </a:xfrm>
          <a:prstGeom prst="rect">
            <a:avLst/>
          </a:prstGeom>
          <a:noFill/>
          <a:ln>
            <a:solidFill>
              <a:srgbClr val="800000"/>
            </a:solidFill>
          </a:ln>
        </p:spPr>
        <p:txBody>
          <a:bodyPr wrap="square" rtlCol="0">
            <a:spAutoFit/>
          </a:bodyPr>
          <a:lstStyle/>
          <a:p>
            <a:r>
              <a:rPr lang="en-US" dirty="0" smtClean="0"/>
              <a:t>A</a:t>
            </a:r>
            <a:endParaRPr lang="en-US" dirty="0"/>
          </a:p>
        </p:txBody>
      </p:sp>
      <p:sp>
        <p:nvSpPr>
          <p:cNvPr id="18" name="TextBox 17"/>
          <p:cNvSpPr txBox="1"/>
          <p:nvPr/>
        </p:nvSpPr>
        <p:spPr>
          <a:xfrm>
            <a:off x="749300" y="4984234"/>
            <a:ext cx="2413000" cy="369332"/>
          </a:xfrm>
          <a:prstGeom prst="rect">
            <a:avLst/>
          </a:prstGeom>
          <a:noFill/>
          <a:ln>
            <a:solidFill>
              <a:srgbClr val="800000"/>
            </a:solidFill>
          </a:ln>
        </p:spPr>
        <p:txBody>
          <a:bodyPr wrap="square" rtlCol="0">
            <a:spAutoFit/>
          </a:bodyPr>
          <a:lstStyle/>
          <a:p>
            <a:r>
              <a:rPr lang="en-US" dirty="0" smtClean="0"/>
              <a:t>H</a:t>
            </a:r>
            <a:endParaRPr lang="en-US" dirty="0"/>
          </a:p>
        </p:txBody>
      </p:sp>
      <p:cxnSp>
        <p:nvCxnSpPr>
          <p:cNvPr id="22" name="Straight Connector 21"/>
          <p:cNvCxnSpPr/>
          <p:nvPr/>
        </p:nvCxnSpPr>
        <p:spPr>
          <a:xfrm>
            <a:off x="5308600" y="5137666"/>
            <a:ext cx="1016000" cy="317500"/>
          </a:xfrm>
          <a:prstGeom prst="line">
            <a:avLst/>
          </a:prstGeom>
          <a:ln>
            <a:solidFill>
              <a:srgbClr val="0000FF"/>
            </a:solidFill>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43841314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Brain is like a…</a:t>
            </a:r>
            <a:endParaRPr lang="en-US" dirty="0"/>
          </a:p>
        </p:txBody>
      </p:sp>
      <p:pic>
        <p:nvPicPr>
          <p:cNvPr id="4" name="Picture 3" descr="Screen Shot 2013-09-10 at 5.49.33 PM.png"/>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2013890" y="1511300"/>
            <a:ext cx="5638800" cy="4584700"/>
          </a:xfrm>
          <a:prstGeom prst="rect">
            <a:avLst/>
          </a:prstGeom>
        </p:spPr>
      </p:pic>
    </p:spTree>
    <p:extLst>
      <p:ext uri="{BB962C8B-B14F-4D97-AF65-F5344CB8AC3E}">
        <p14:creationId xmlns:p14="http://schemas.microsoft.com/office/powerpoint/2010/main" val="328698155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Brain Power</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Finish the brain Power worksheet</a:t>
            </a:r>
          </a:p>
          <a:p>
            <a:r>
              <a:rPr lang="en-US" dirty="0" smtClean="0"/>
              <a:t>You might:</a:t>
            </a:r>
          </a:p>
          <a:p>
            <a:pPr lvl="1"/>
            <a:r>
              <a:rPr lang="en-US" dirty="0" smtClean="0"/>
              <a:t>Read the poster</a:t>
            </a:r>
          </a:p>
          <a:p>
            <a:pPr lvl="1"/>
            <a:r>
              <a:rPr lang="en-US" dirty="0" smtClean="0"/>
              <a:t>Research for internet</a:t>
            </a:r>
          </a:p>
          <a:p>
            <a:pPr lvl="1"/>
            <a:r>
              <a:rPr lang="en-US" dirty="0" smtClean="0"/>
              <a:t>Watch the video, etc.</a:t>
            </a:r>
          </a:p>
          <a:p>
            <a:pPr marL="457200" lvl="1" indent="0">
              <a:buNone/>
            </a:pPr>
            <a:r>
              <a:rPr lang="en-US" dirty="0" smtClean="0">
                <a:hlinkClick r:id="rId2"/>
              </a:rPr>
              <a:t>http</a:t>
            </a:r>
            <a:r>
              <a:rPr lang="en-US" dirty="0">
                <a:hlinkClick r:id="rId2"/>
              </a:rPr>
              <a:t>://www.youtube.com/watch?v=</a:t>
            </a:r>
            <a:r>
              <a:rPr lang="en-US" dirty="0" smtClean="0">
                <a:hlinkClick r:id="rId2"/>
              </a:rPr>
              <a:t>XSzsI5aGcK4</a:t>
            </a:r>
            <a:endParaRPr lang="en-US" dirty="0" smtClean="0"/>
          </a:p>
          <a:p>
            <a:pPr marL="457200" lvl="1" indent="0">
              <a:buNone/>
            </a:pPr>
            <a:r>
              <a:rPr lang="en-US" dirty="0">
                <a:hlinkClick r:id="rId3"/>
              </a:rPr>
              <a:t>http://www.youtube.com/watch?v=</a:t>
            </a:r>
            <a:r>
              <a:rPr lang="en-US" dirty="0" smtClean="0">
                <a:hlinkClick r:id="rId3"/>
              </a:rPr>
              <a:t>NgOzYYwA1DI</a:t>
            </a:r>
            <a:endParaRPr lang="en-US" dirty="0" smtClean="0"/>
          </a:p>
          <a:p>
            <a:pPr marL="457200" lvl="1" indent="0">
              <a:buNone/>
            </a:pPr>
            <a:r>
              <a:rPr lang="en-US" dirty="0">
                <a:hlinkClick r:id="rId4"/>
              </a:rPr>
              <a:t>http://www.youtube.com/watch?v=</a:t>
            </a:r>
            <a:r>
              <a:rPr lang="en-US" dirty="0" smtClean="0">
                <a:hlinkClick r:id="rId4"/>
              </a:rPr>
              <a:t>xNY0AAUtH3g</a:t>
            </a:r>
            <a:endParaRPr lang="en-US" dirty="0" smtClean="0"/>
          </a:p>
          <a:p>
            <a:pPr marL="457200" lvl="1" indent="0">
              <a:buNone/>
            </a:pPr>
            <a:r>
              <a:rPr lang="en-US" dirty="0" smtClean="0">
                <a:hlinkClick r:id="rId5"/>
              </a:rPr>
              <a:t>http</a:t>
            </a:r>
            <a:r>
              <a:rPr lang="en-US" dirty="0">
                <a:hlinkClick r:id="rId5"/>
              </a:rPr>
              <a:t>://www.youtube.com/watch?v=</a:t>
            </a:r>
            <a:r>
              <a:rPr lang="en-US" dirty="0" smtClean="0">
                <a:hlinkClick r:id="rId5"/>
              </a:rPr>
              <a:t>5_vT_mnKomY</a:t>
            </a:r>
            <a:endParaRPr lang="en-US" dirty="0" smtClean="0"/>
          </a:p>
          <a:p>
            <a:pPr marL="457200" lvl="1" indent="0">
              <a:buNone/>
            </a:pPr>
            <a:r>
              <a:rPr lang="en-US" dirty="0">
                <a:hlinkClick r:id="rId6"/>
              </a:rPr>
              <a:t>http://www.youtube.com/watch?v=</a:t>
            </a:r>
            <a:r>
              <a:rPr lang="en-US" dirty="0" smtClean="0">
                <a:hlinkClick r:id="rId6"/>
              </a:rPr>
              <a:t>dyflxTtYMmc</a:t>
            </a:r>
            <a:endParaRPr lang="en-US" dirty="0" smtClean="0"/>
          </a:p>
          <a:p>
            <a:pPr marL="457200" lvl="1" indent="0">
              <a:buNone/>
            </a:pPr>
            <a:endParaRPr lang="en-US" dirty="0" smtClean="0"/>
          </a:p>
          <a:p>
            <a:pPr marL="457200" lvl="1" indent="0">
              <a:buNone/>
            </a:pPr>
            <a:endParaRPr lang="en-US" dirty="0"/>
          </a:p>
          <a:p>
            <a:pPr marL="457200" lvl="1" indent="0">
              <a:buNone/>
            </a:pPr>
            <a:endParaRPr lang="en-US" dirty="0"/>
          </a:p>
          <a:p>
            <a:pPr marL="457200" lvl="1" indent="0">
              <a:buNone/>
            </a:pPr>
            <a:endParaRPr lang="en-US" dirty="0"/>
          </a:p>
        </p:txBody>
      </p:sp>
    </p:spTree>
    <p:extLst>
      <p:ext uri="{BB962C8B-B14F-4D97-AF65-F5344CB8AC3E}">
        <p14:creationId xmlns:p14="http://schemas.microsoft.com/office/powerpoint/2010/main" val="218294563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03238"/>
            <a:ext cx="8458200" cy="868362"/>
          </a:xfrm>
        </p:spPr>
        <p:txBody>
          <a:bodyPr/>
          <a:lstStyle/>
          <a:p>
            <a:r>
              <a:rPr lang="en-US" dirty="0" smtClean="0"/>
              <a:t>How people acquire different skills</a:t>
            </a:r>
            <a:endParaRPr lang="en-US" dirty="0"/>
          </a:p>
        </p:txBody>
      </p:sp>
      <p:sp>
        <p:nvSpPr>
          <p:cNvPr id="3" name="Content Placeholder 2"/>
          <p:cNvSpPr>
            <a:spLocks noGrp="1"/>
          </p:cNvSpPr>
          <p:nvPr>
            <p:ph idx="1"/>
          </p:nvPr>
        </p:nvSpPr>
        <p:spPr/>
        <p:txBody>
          <a:bodyPr/>
          <a:lstStyle/>
          <a:p>
            <a:r>
              <a:rPr lang="en-US" dirty="0" smtClean="0"/>
              <a:t>Mind Skills Discussion</a:t>
            </a:r>
          </a:p>
          <a:p>
            <a:r>
              <a:rPr lang="en-US" dirty="0" smtClean="0"/>
              <a:t>What kind of skill drills could you invent that would help you be creative of help you concentrate?</a:t>
            </a:r>
            <a:endParaRPr lang="en-US" dirty="0"/>
          </a:p>
        </p:txBody>
      </p:sp>
    </p:spTree>
    <p:extLst>
      <p:ext uri="{BB962C8B-B14F-4D97-AF65-F5344CB8AC3E}">
        <p14:creationId xmlns:p14="http://schemas.microsoft.com/office/powerpoint/2010/main" val="283443101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Team Brain</a:t>
            </a:r>
            <a:endParaRPr lang="en-US" dirty="0"/>
          </a:p>
        </p:txBody>
      </p:sp>
      <p:sp>
        <p:nvSpPr>
          <p:cNvPr id="3" name="Content Placeholder 2"/>
          <p:cNvSpPr>
            <a:spLocks noGrp="1"/>
          </p:cNvSpPr>
          <p:nvPr>
            <p:ph idx="1"/>
          </p:nvPr>
        </p:nvSpPr>
        <p:spPr/>
        <p:txBody>
          <a:bodyPr/>
          <a:lstStyle/>
          <a:p>
            <a:pPr algn="ctr"/>
            <a:r>
              <a:rPr lang="en-US" dirty="0" smtClean="0">
                <a:solidFill>
                  <a:srgbClr val="FF0000"/>
                </a:solidFill>
              </a:rPr>
              <a:t>Engage</a:t>
            </a:r>
          </a:p>
          <a:p>
            <a:r>
              <a:rPr lang="en-US" dirty="0" smtClean="0"/>
              <a:t>Parts of the brain operate like a team, each part with a position and job to do.</a:t>
            </a:r>
          </a:p>
          <a:p>
            <a:pPr lvl="1"/>
            <a:r>
              <a:rPr lang="en-US" dirty="0" smtClean="0"/>
              <a:t>Prefrontal cortex (thinking)</a:t>
            </a:r>
          </a:p>
          <a:p>
            <a:pPr lvl="1"/>
            <a:r>
              <a:rPr lang="en-US" dirty="0" smtClean="0"/>
              <a:t>Amygdalae (emotions)</a:t>
            </a:r>
          </a:p>
          <a:p>
            <a:pPr lvl="1"/>
            <a:r>
              <a:rPr lang="en-US" dirty="0" smtClean="0"/>
              <a:t>Hippocampus (memories)</a:t>
            </a:r>
            <a:endParaRPr lang="en-US" dirty="0"/>
          </a:p>
        </p:txBody>
      </p:sp>
    </p:spTree>
    <p:extLst>
      <p:ext uri="{BB962C8B-B14F-4D97-AF65-F5344CB8AC3E}">
        <p14:creationId xmlns:p14="http://schemas.microsoft.com/office/powerpoint/2010/main" val="193741740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Team Brain</a:t>
            </a:r>
          </a:p>
        </p:txBody>
      </p:sp>
      <p:sp>
        <p:nvSpPr>
          <p:cNvPr id="3" name="Content Placeholder 2"/>
          <p:cNvSpPr>
            <a:spLocks noGrp="1"/>
          </p:cNvSpPr>
          <p:nvPr>
            <p:ph idx="1"/>
          </p:nvPr>
        </p:nvSpPr>
        <p:spPr/>
        <p:txBody>
          <a:bodyPr/>
          <a:lstStyle/>
          <a:p>
            <a:pPr algn="ctr"/>
            <a:r>
              <a:rPr lang="en-US" dirty="0" smtClean="0">
                <a:solidFill>
                  <a:srgbClr val="FF0000"/>
                </a:solidFill>
              </a:rPr>
              <a:t>Explore</a:t>
            </a:r>
          </a:p>
          <a:p>
            <a:r>
              <a:rPr lang="en-US" dirty="0" smtClean="0"/>
              <a:t>A football Team</a:t>
            </a:r>
          </a:p>
          <a:p>
            <a:pPr lvl="1"/>
            <a:r>
              <a:rPr lang="en-US" dirty="0" smtClean="0"/>
              <a:t>Prefrontal cortex -  quarter back</a:t>
            </a:r>
          </a:p>
          <a:p>
            <a:pPr lvl="1"/>
            <a:r>
              <a:rPr lang="en-US" dirty="0" smtClean="0"/>
              <a:t>Amygdala – blocker</a:t>
            </a:r>
          </a:p>
          <a:p>
            <a:pPr lvl="1"/>
            <a:r>
              <a:rPr lang="en-US" dirty="0" smtClean="0"/>
              <a:t>Hippocampus – coach</a:t>
            </a:r>
          </a:p>
          <a:p>
            <a:pPr lvl="1"/>
            <a:endParaRPr lang="en-US" dirty="0" smtClean="0"/>
          </a:p>
        </p:txBody>
      </p:sp>
    </p:spTree>
    <p:extLst>
      <p:ext uri="{BB962C8B-B14F-4D97-AF65-F5344CB8AC3E}">
        <p14:creationId xmlns:p14="http://schemas.microsoft.com/office/powerpoint/2010/main" val="303942698"/>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明朝"/>
        <a:font script="Hans" typeface="宋体"/>
        <a:font script="Hant" typeface="新細明體"/>
      </a:majorFont>
      <a:minorFont>
        <a:latin typeface="Goudy Old Style"/>
        <a:ea typeface=""/>
        <a:cs typeface=""/>
        <a:font script="Jpan" typeface="ＭＳ 明朝"/>
        <a:font script="Hans" typeface="宋体"/>
        <a:font script="Hant" typeface="新細明體"/>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254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291</TotalTime>
  <Words>1126</Words>
  <Application>Microsoft Macintosh PowerPoint</Application>
  <PresentationFormat>On-screen Show (4:3)</PresentationFormat>
  <Paragraphs>117</Paragraphs>
  <Slides>26</Slides>
  <Notes>0</Notes>
  <HiddenSlides>0</HiddenSlides>
  <MMClips>1</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Inkwell</vt:lpstr>
      <vt:lpstr>MIND UP</vt:lpstr>
      <vt:lpstr>Lesson 1</vt:lpstr>
      <vt:lpstr>Burning Questions</vt:lpstr>
      <vt:lpstr>Meet some key players in the Brain</vt:lpstr>
      <vt:lpstr>My Brain is like a…</vt:lpstr>
      <vt:lpstr>Brain Power</vt:lpstr>
      <vt:lpstr>How people acquire different skills</vt:lpstr>
      <vt:lpstr>Team Brain</vt:lpstr>
      <vt:lpstr>Team Brain</vt:lpstr>
      <vt:lpstr>Team Brain</vt:lpstr>
      <vt:lpstr>Team Brain</vt:lpstr>
      <vt:lpstr>Career Connection</vt:lpstr>
      <vt:lpstr>Action</vt:lpstr>
      <vt:lpstr>Journal Writing</vt:lpstr>
      <vt:lpstr>Journal Writing</vt:lpstr>
      <vt:lpstr>Social-emotional learning</vt:lpstr>
      <vt:lpstr>Lesson 2</vt:lpstr>
      <vt:lpstr>Mindful Awareness</vt:lpstr>
      <vt:lpstr>Hand Model</vt:lpstr>
      <vt:lpstr>Awareness Test 1</vt:lpstr>
      <vt:lpstr>Awareness Test 2</vt:lpstr>
      <vt:lpstr>Mindful or Unmindful</vt:lpstr>
      <vt:lpstr>The Amygdala &amp; Mindful Awareness</vt:lpstr>
      <vt:lpstr>The Amygdala &amp; Mindful Awareness</vt:lpstr>
      <vt:lpstr>Journal Writing</vt:lpstr>
      <vt:lpstr>Journal Writing</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MIND UP</dc:title>
  <dc:creator>Yeung ROSANNA Chui Lan</dc:creator>
  <cp:lastModifiedBy>Yeung ROSANNA Chui Lan</cp:lastModifiedBy>
  <cp:revision>14</cp:revision>
  <dcterms:created xsi:type="dcterms:W3CDTF">2013-09-10T09:38:07Z</dcterms:created>
  <dcterms:modified xsi:type="dcterms:W3CDTF">2013-10-02T12:59:11Z</dcterms:modified>
</cp:coreProperties>
</file>